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notesMasterIdLst>
    <p:notesMasterId r:id="rId7"/>
  </p:notesMasterIdLst>
  <p:handoutMasterIdLst>
    <p:handoutMasterId r:id="rId8"/>
  </p:handoutMasterIdLst>
  <p:sldIdLst>
    <p:sldId id="265" r:id="rId5"/>
    <p:sldId id="266" r:id="rId6"/>
  </p:sldIdLst>
  <p:sldSz cx="9144000" cy="6858000" type="screen4x3"/>
  <p:notesSz cx="7077075" cy="9004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r>
              <a:rPr lang="es-CR"/>
              <a:t>Primer Estado de los Derechos Humanos de las Mujeres. 2011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08706" y="0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5F1682A0-6F3C-4D91-BDDC-9053EC675C20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552523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08706" y="8552523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16EE68D8-4483-4C48-BA43-6EF566B989B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18314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r>
              <a:rPr lang="es-CR"/>
              <a:t>Primer Estado de los Derechos Humanos de las Mujeres. 2011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168F2BDE-FAED-48F5-9744-495B70602B05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277043"/>
            <a:ext cx="5661660" cy="4051935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552523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6" y="8552523"/>
            <a:ext cx="3066733" cy="450215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D4EDF23C-33F5-4306-B38C-D3509D5457A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320526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65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49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460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47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04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562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13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30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950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103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95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73E0A0-7D74-4240-9CD1-15CB0F9B4FC8}" type="datetimeFigureOut">
              <a:rPr lang="es-ES" smtClean="0"/>
              <a:pPr/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9BFC79-E0F1-4E24-802E-F3045F99B53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61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mu.go.c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170" y="20729"/>
            <a:ext cx="2143695" cy="2616183"/>
          </a:xfrm>
          <a:prstGeom prst="rect">
            <a:avLst/>
          </a:prstGeom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1896413" y="1268760"/>
            <a:ext cx="5059871" cy="120712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R" sz="2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Convocatoria abierta </a:t>
            </a:r>
          </a:p>
          <a:p>
            <a:pPr algn="ctr"/>
            <a:r>
              <a:rPr lang="es-CR" sz="2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PREMIO NACIONAL POR LA IGUALDAD Y EQUIDAD DE GÉNERO </a:t>
            </a:r>
            <a:br>
              <a:rPr lang="es-CR" sz="2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CR" sz="21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ÁNGELA ACUÑA BRAUN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23528" y="2836489"/>
            <a:ext cx="83529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CR" sz="1700" dirty="0"/>
              <a:t>El Instituto Nacional de las Mujeres abre la convocatoria para participar en el </a:t>
            </a:r>
            <a:r>
              <a:rPr lang="es-CR" sz="1700" i="1" dirty="0"/>
              <a:t>Premio Nacional por la Igualdad y Equidad de Género Ángela Acuña Braun (Edición 2026-2028), en la modalidad de investigación científico-social</a:t>
            </a:r>
            <a:r>
              <a:rPr lang="es-CR" sz="17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CR" sz="1700" dirty="0"/>
          </a:p>
          <a:p>
            <a:pPr marL="342900" indent="-342900" algn="just">
              <a:buFont typeface="+mj-lt"/>
              <a:buAutoNum type="arabicPeriod"/>
            </a:pPr>
            <a:r>
              <a:rPr lang="es-CR" sz="1700" dirty="0"/>
              <a:t>Pueden participar aquellas personas físicas o jurídicas que hayan desarrollado investigación social a favor de los derechos humanos de las mujeres. </a:t>
            </a:r>
          </a:p>
          <a:p>
            <a:pPr marL="342900" indent="-342900" algn="just">
              <a:buFont typeface="+mj-lt"/>
              <a:buAutoNum type="arabicPeriod"/>
            </a:pPr>
            <a:endParaRPr lang="es-CR" sz="1700" dirty="0"/>
          </a:p>
          <a:p>
            <a:pPr marL="342900" indent="-342900" algn="just">
              <a:buFont typeface="+mj-lt"/>
              <a:buAutoNum type="arabicPeriod"/>
            </a:pPr>
            <a:r>
              <a:rPr lang="es-CR" sz="1700" dirty="0"/>
              <a:t>Para conocer los requisitos de participación y detalles sobre el Premio, favor ingresar al portal web </a:t>
            </a:r>
            <a:r>
              <a:rPr lang="es-CR" sz="1700" dirty="0">
                <a:hlinkClick r:id="rId3"/>
              </a:rPr>
              <a:t>www.inamu.go.cr</a:t>
            </a:r>
            <a:r>
              <a:rPr lang="es-CR" sz="1700" dirty="0"/>
              <a:t> o bien, comunicarse al teléfono 2527- 8449, en horario de lunes a viernes de 8:00 a.m. a 4:00 p.m. La documentación se debe presentar en las oficinas centrales del INAMU, ubicadas al costado oeste del Mall San Pedro, Edificio Sigma.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331640" y="6428751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/>
              <a:t>La fecha límite de inscripción es el 30 de abril de 2026</a:t>
            </a:r>
            <a:r>
              <a:rPr lang="es-CR"/>
              <a:t>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9E51B82-272A-4D20-6B45-3A8F07C206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72" y="88888"/>
            <a:ext cx="2553056" cy="81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87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87265"/>
              </p:ext>
            </p:extLst>
          </p:nvPr>
        </p:nvGraphicFramePr>
        <p:xfrm>
          <a:off x="0" y="0"/>
          <a:ext cx="9036496" cy="629541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52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3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CR" sz="1600">
                        <a:effectLst/>
                        <a:latin typeface="Thorndale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600" b="1">
                          <a:effectLst/>
                        </a:rPr>
                        <a:t>REQUISITOS QUE</a:t>
                      </a:r>
                      <a:r>
                        <a:rPr lang="es-CR" sz="1600" b="1" baseline="0">
                          <a:effectLst/>
                        </a:rPr>
                        <a:t> DEBEN DE CUMPLIR LAS INVESTIGACIONES*: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s-CR" sz="800" b="1" baseline="0">
                        <a:effectLst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>
                          <a:effectLst/>
                        </a:rPr>
                        <a:t>1</a:t>
                      </a:r>
                      <a:endParaRPr lang="es-CR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lv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CR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postulación podrá ser realizada por la(s) persona(s) que ostente(n) el derecho moral y/o patrimonial de la investigación. En caso de que los derechos sean ostentados por diferentes personas, se debe presentar un documento en el que ambas partes autorizan la postulación.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400">
                          <a:effectLst/>
                        </a:rPr>
                        <a:t>2</a:t>
                      </a:r>
                      <a:endParaRPr lang="es-CR" sz="1400">
                        <a:effectLst/>
                        <a:latin typeface="Thorndale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lv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 investigaciones científico-sociales deben haber sido publicadas entre el 1° de marzo </a:t>
                      </a:r>
                      <a:r>
                        <a:rPr lang="es-E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2022 y el 27 de febrero de 2026.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7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400">
                          <a:effectLst/>
                        </a:rPr>
                        <a:t>3</a:t>
                      </a:r>
                      <a:endParaRPr lang="es-CR" sz="1400">
                        <a:effectLst/>
                        <a:latin typeface="Thorndale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>
                          <a:solidFill>
                            <a:schemeClr val="tx1"/>
                          </a:solidFill>
                          <a:effectLst/>
                        </a:rPr>
                        <a:t>No podrán participar aquellas investigaciones sociales que hayan sido realizadas en y para el INAMU, o patrocinadas o copatrocinadas por el INAMU y quien tenga, a la fecha del concurso, una relación de servicio con el INAMU.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CR" sz="1600">
                        <a:effectLst/>
                        <a:latin typeface="Thorndale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C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REQUISITOS QUE SE</a:t>
                      </a:r>
                      <a:r>
                        <a:rPr lang="es-CR" sz="16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DEBEN PRESENTAR </a:t>
                      </a:r>
                      <a:r>
                        <a:rPr lang="es-CR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LA POSTULACIÓN*:</a:t>
                      </a:r>
                    </a:p>
                    <a:p>
                      <a:pPr marL="457200" lvl="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s-CR" sz="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lv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effectLst/>
                        </a:rPr>
                        <a:t>Formulario de inscripción debidamente lleno y firmado. 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Ficha Técnica (categoría investigación social).</a:t>
                      </a:r>
                      <a:r>
                        <a:rPr lang="es-E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lv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effectLst/>
                        </a:rPr>
                        <a:t>Carta de presentación de la investigación dónde se indique el aporte que ésta realiza a favor de la igualdad y equidad de género. 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0" lvl="0" indent="-3175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effectLst/>
                        </a:rPr>
                        <a:t>Declaración jurada, que especifique fecha y hora de emisión o publicación de la investigación. 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0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lv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effectLst/>
                        </a:rPr>
                        <a:t>Currículum vitae de la(s) persona(s) autora(s) o realizadora(s) de la investigación.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>
                          <a:effectLst/>
                        </a:rPr>
                        <a:t>Seis fotocopias del material sometido a consideración para aspirar por el Premio. 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>
                          <a:effectLst/>
                        </a:rPr>
                        <a:t>Fotocopia del documento de identificación de la persona(s) autora(s) o realizadora(s) de la investigación.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R" sz="1300">
                          <a:effectLst/>
                          <a:latin typeface="+mn-lt"/>
                          <a:ea typeface="Andale Sans UI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Carta de autorización de la(s) persona(s) autora(s) o realizadora(s) de la investigación (según artículo 24, inciso h del Decreto Ejecutivo </a:t>
                      </a:r>
                      <a:r>
                        <a:rPr lang="es-CR" sz="1600" b="0" dirty="0" err="1"/>
                        <a:t>N°</a:t>
                      </a:r>
                      <a:r>
                        <a:rPr lang="es-CR" sz="1600" b="0" dirty="0"/>
                        <a:t> 41810-MP-MCM</a:t>
                      </a:r>
                      <a:r>
                        <a:rPr lang="es-ES" sz="1600" b="0" dirty="0">
                          <a:effectLst/>
                        </a:rPr>
                        <a:t>).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267542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88032" y="6453336"/>
            <a:ext cx="87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400"/>
              <a:t>*Requisitos consignados en el </a:t>
            </a:r>
            <a:r>
              <a:rPr lang="es-CR" sz="1400" b="1"/>
              <a:t>Decreto Ejecutivo N° 41810-MP-MCM.</a:t>
            </a:r>
          </a:p>
          <a:p>
            <a:r>
              <a:rPr lang="es-CR" sz="1400" b="1"/>
              <a:t>  </a:t>
            </a:r>
            <a:endParaRPr lang="es-CR" sz="1400"/>
          </a:p>
        </p:txBody>
      </p:sp>
    </p:spTree>
    <p:extLst>
      <p:ext uri="{BB962C8B-B14F-4D97-AF65-F5344CB8AC3E}">
        <p14:creationId xmlns:p14="http://schemas.microsoft.com/office/powerpoint/2010/main" val="29609997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97bb9e-23e5-4fc6-9ee6-c72095f73f5a" xsi:nil="true"/>
    <lcf76f155ced4ddcb4097134ff3c332f xmlns="81531107-9336-45e0-8361-0d8b09c63c9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7039A66A259348ADADBADD2A92A237" ma:contentTypeVersion="17" ma:contentTypeDescription="Crear nuevo documento." ma:contentTypeScope="" ma:versionID="19030d5e5f465f96dc4a12020b8c9a5b">
  <xsd:schema xmlns:xsd="http://www.w3.org/2001/XMLSchema" xmlns:xs="http://www.w3.org/2001/XMLSchema" xmlns:p="http://schemas.microsoft.com/office/2006/metadata/properties" xmlns:ns2="ac97bb9e-23e5-4fc6-9ee6-c72095f73f5a" xmlns:ns3="81531107-9336-45e0-8361-0d8b09c63c97" targetNamespace="http://schemas.microsoft.com/office/2006/metadata/properties" ma:root="true" ma:fieldsID="92049056135db38282775ebfca55241a" ns2:_="" ns3:_="">
    <xsd:import namespace="ac97bb9e-23e5-4fc6-9ee6-c72095f73f5a"/>
    <xsd:import namespace="81531107-9336-45e0-8361-0d8b09c63c9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97bb9e-23e5-4fc6-9ee6-c72095f73f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80f5af-a195-4f01-9ff3-f7c2d5f07d37}" ma:internalName="TaxCatchAll" ma:showField="CatchAllData" ma:web="ac97bb9e-23e5-4fc6-9ee6-c72095f73f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31107-9336-45e0-8361-0d8b09c63c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0b5cf01-68cb-42b8-8f51-70862555a2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358E64-8850-48F3-A035-562BBA6ED836}">
  <ds:schemaRefs>
    <ds:schemaRef ds:uri="81531107-9336-45e0-8361-0d8b09c63c97"/>
    <ds:schemaRef ds:uri="ac97bb9e-23e5-4fc6-9ee6-c72095f73f5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1A43FD-0E85-4286-8665-52A8CBEF1D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BBCDE8-527D-478C-B361-95B5255BA0E2}">
  <ds:schemaRefs>
    <ds:schemaRef ds:uri="81531107-9336-45e0-8361-0d8b09c63c97"/>
    <ds:schemaRef ds:uri="ac97bb9e-23e5-4fc6-9ee6-c72095f73f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475</Words>
  <Application>Microsoft Office PowerPoint</Application>
  <PresentationFormat>Presentación en pantalla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Thorndale</vt:lpstr>
      <vt:lpstr>Times New Roman</vt:lpstr>
      <vt:lpstr>Retrospección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epiedra</dc:creator>
  <cp:lastModifiedBy>Evelyn Piedra Rodriguez</cp:lastModifiedBy>
  <cp:revision>4</cp:revision>
  <cp:lastPrinted>2015-09-09T20:39:20Z</cp:lastPrinted>
  <dcterms:created xsi:type="dcterms:W3CDTF">2011-12-06T15:28:09Z</dcterms:created>
  <dcterms:modified xsi:type="dcterms:W3CDTF">2026-02-25T14:45:41Z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0x010100157039A66A259348ADADBADD2A92A237</vt:lpwstr>
  </property>
</Properties>
</file>