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5"/>
  </p:notesMasterIdLst>
  <p:sldIdLst>
    <p:sldId id="256" r:id="rId5"/>
    <p:sldId id="267" r:id="rId6"/>
    <p:sldId id="284" r:id="rId7"/>
    <p:sldId id="298" r:id="rId8"/>
    <p:sldId id="277" r:id="rId9"/>
    <p:sldId id="305" r:id="rId10"/>
    <p:sldId id="306" r:id="rId11"/>
    <p:sldId id="297" r:id="rId12"/>
    <p:sldId id="307" r:id="rId13"/>
    <p:sldId id="285" r:id="rId14"/>
  </p:sldIdLst>
  <p:sldSz cx="7772400" cy="10058400"/>
  <p:notesSz cx="6858000" cy="9144000"/>
  <p:embeddedFontLst>
    <p:embeddedFont>
      <p:font typeface="Francois On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300"/>
    <a:srgbClr val="CB2A39"/>
    <a:srgbClr val="B8221F"/>
    <a:srgbClr val="C61C25"/>
    <a:srgbClr val="990000"/>
    <a:srgbClr val="009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4660"/>
  </p:normalViewPr>
  <p:slideViewPr>
    <p:cSldViewPr>
      <p:cViewPr varScale="1">
        <p:scale>
          <a:sx n="74" d="100"/>
          <a:sy n="74" d="100"/>
        </p:scale>
        <p:origin x="2742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3039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2577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775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6926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0580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7106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46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jawnyj@inamu.go.c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1941984" y="9203595"/>
            <a:ext cx="3960440" cy="67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198649" y="9292995"/>
            <a:ext cx="5375100" cy="49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 dirty="0">
                <a:solidFill>
                  <a:srgbClr val="D97300"/>
                </a:solidFill>
                <a:latin typeface="+mj-lt"/>
                <a:ea typeface="Avenir"/>
                <a:cs typeface="Avenir"/>
                <a:sym typeface="Avenir"/>
              </a:rPr>
              <a:t>FEBRERO 2021 • EDICIÓN </a:t>
            </a:r>
            <a:r>
              <a:rPr lang="es-CR" sz="1800" dirty="0">
                <a:solidFill>
                  <a:srgbClr val="D97300"/>
                </a:solidFill>
                <a:latin typeface="+mj-lt"/>
                <a:ea typeface="Avenir"/>
                <a:cs typeface="Avenir"/>
                <a:sym typeface="Avenir"/>
              </a:rPr>
              <a:t>II</a:t>
            </a:r>
            <a:endParaRPr lang="es" sz="1800" dirty="0">
              <a:solidFill>
                <a:srgbClr val="D97300"/>
              </a:solidFill>
              <a:latin typeface="+mj-lt"/>
              <a:ea typeface="Avenir"/>
              <a:cs typeface="Avenir"/>
              <a:sym typeface="Avenir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56CB4A3B-0762-4DFF-BBEF-55B316911C03}"/>
              </a:ext>
            </a:extLst>
          </p:cNvPr>
          <p:cNvGrpSpPr/>
          <p:nvPr/>
        </p:nvGrpSpPr>
        <p:grpSpPr>
          <a:xfrm>
            <a:off x="673199" y="519405"/>
            <a:ext cx="6426003" cy="2277547"/>
            <a:chOff x="-415567" y="519405"/>
            <a:chExt cx="6426003" cy="227754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D5E4C47-19C7-439F-96DE-14193924E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754" t="14825" r="18181" b="16027"/>
            <a:stretch/>
          </p:blipFill>
          <p:spPr>
            <a:xfrm>
              <a:off x="-415567" y="937801"/>
              <a:ext cx="2188202" cy="1643127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FD33C39-AA89-4E39-AA6A-ED7335489EF8}"/>
                </a:ext>
              </a:extLst>
            </p:cNvPr>
            <p:cNvSpPr txBox="1"/>
            <p:nvPr/>
          </p:nvSpPr>
          <p:spPr>
            <a:xfrm>
              <a:off x="1761964" y="519405"/>
              <a:ext cx="4248472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800" dirty="0">
                  <a:solidFill>
                    <a:schemeClr val="bg1"/>
                  </a:solidFill>
                </a:rPr>
                <a:t>Boletín</a:t>
              </a:r>
            </a:p>
            <a:p>
              <a:r>
                <a:rPr lang="es-ES" sz="5400" dirty="0">
                  <a:solidFill>
                    <a:schemeClr val="bg1"/>
                  </a:solidFill>
                </a:rPr>
                <a:t>Institucional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955E6F9-D14A-407F-93EE-A9ED31996B77}"/>
              </a:ext>
            </a:extLst>
          </p:cNvPr>
          <p:cNvSpPr txBox="1"/>
          <p:nvPr/>
        </p:nvSpPr>
        <p:spPr>
          <a:xfrm>
            <a:off x="429816" y="20466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INAMU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EC6CA6C-B04A-4CBC-801D-174F0D5EFE28}"/>
              </a:ext>
            </a:extLst>
          </p:cNvPr>
          <p:cNvSpPr/>
          <p:nvPr/>
        </p:nvSpPr>
        <p:spPr>
          <a:xfrm>
            <a:off x="18730" y="615905"/>
            <a:ext cx="7772400" cy="9597872"/>
          </a:xfrm>
          <a:prstGeom prst="rect">
            <a:avLst/>
          </a:prstGeom>
          <a:noFill/>
          <a:ln>
            <a:solidFill>
              <a:srgbClr val="D9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10" descr="Niña caminando en la calle&#10;&#10;Descripción generada automáticamente">
            <a:extLst>
              <a:ext uri="{FF2B5EF4-FFF2-40B4-BE49-F238E27FC236}">
                <a16:creationId xmlns:a16="http://schemas.microsoft.com/office/drawing/2014/main" id="{74CE6FCA-3F75-49F2-B342-40A849C38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0" y="3646230"/>
            <a:ext cx="7772400" cy="43347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5709425" y="9500875"/>
            <a:ext cx="1759500" cy="513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e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INAMU | 10</a:t>
            </a:r>
          </a:p>
        </p:txBody>
      </p:sp>
      <p:sp>
        <p:nvSpPr>
          <p:cNvPr id="8" name="Shape 136">
            <a:extLst>
              <a:ext uri="{FF2B5EF4-FFF2-40B4-BE49-F238E27FC236}">
                <a16:creationId xmlns:a16="http://schemas.microsoft.com/office/drawing/2014/main" id="{C8537BFB-9F2A-4EB9-92D8-36430694F8DC}"/>
              </a:ext>
            </a:extLst>
          </p:cNvPr>
          <p:cNvSpPr txBox="1">
            <a:spLocks/>
          </p:cNvSpPr>
          <p:nvPr/>
        </p:nvSpPr>
        <p:spPr>
          <a:xfrm>
            <a:off x="265800" y="23445"/>
            <a:ext cx="3456384" cy="8531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/>
            <a:r>
              <a:rPr lang="es-CR" sz="4000" dirty="0">
                <a:solidFill>
                  <a:srgbClr val="D97300"/>
                </a:solidFill>
                <a:latin typeface="Francois One"/>
                <a:sym typeface="Francois One"/>
              </a:rPr>
              <a:t>Lo que viene…</a:t>
            </a:r>
            <a:endParaRPr lang="es" sz="4000" dirty="0">
              <a:solidFill>
                <a:srgbClr val="D97300"/>
              </a:solidFill>
              <a:latin typeface="Francois One"/>
              <a:sym typeface="Francois One"/>
            </a:endParaRPr>
          </a:p>
        </p:txBody>
      </p:sp>
      <p:sp>
        <p:nvSpPr>
          <p:cNvPr id="6" name="Shape 145">
            <a:extLst>
              <a:ext uri="{FF2B5EF4-FFF2-40B4-BE49-F238E27FC236}">
                <a16:creationId xmlns:a16="http://schemas.microsoft.com/office/drawing/2014/main" id="{B8E6E673-1C91-4048-8851-D282422514C6}"/>
              </a:ext>
            </a:extLst>
          </p:cNvPr>
          <p:cNvSpPr/>
          <p:nvPr/>
        </p:nvSpPr>
        <p:spPr>
          <a:xfrm>
            <a:off x="715850" y="8504261"/>
            <a:ext cx="6012668" cy="106518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99B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4CEDEA8-8E58-4622-9860-D13F9B97BC2D}"/>
              </a:ext>
            </a:extLst>
          </p:cNvPr>
          <p:cNvSpPr/>
          <p:nvPr/>
        </p:nvSpPr>
        <p:spPr>
          <a:xfrm>
            <a:off x="1993992" y="8608222"/>
            <a:ext cx="38862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/>
              <a:t>Recuerde que puede enviarnos información para este boletín al correo </a:t>
            </a:r>
          </a:p>
          <a:p>
            <a:pPr algn="ctr"/>
            <a:r>
              <a:rPr lang="es-ES" dirty="0">
                <a:hlinkClick r:id="rId3"/>
              </a:rPr>
              <a:t>ijawnyj@inamu.go.cr</a:t>
            </a:r>
            <a:r>
              <a:rPr lang="es-ES" dirty="0"/>
              <a:t> </a:t>
            </a:r>
          </a:p>
        </p:txBody>
      </p:sp>
      <p:sp>
        <p:nvSpPr>
          <p:cNvPr id="12" name="Shape 136">
            <a:extLst>
              <a:ext uri="{FF2B5EF4-FFF2-40B4-BE49-F238E27FC236}">
                <a16:creationId xmlns:a16="http://schemas.microsoft.com/office/drawing/2014/main" id="{C6841BAA-F232-4EA7-A369-D6130BE829E6}"/>
              </a:ext>
            </a:extLst>
          </p:cNvPr>
          <p:cNvSpPr txBox="1">
            <a:spLocks/>
          </p:cNvSpPr>
          <p:nvPr/>
        </p:nvSpPr>
        <p:spPr>
          <a:xfrm>
            <a:off x="141784" y="3261377"/>
            <a:ext cx="3456384" cy="7492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/>
            <a:r>
              <a:rPr lang="es-CR" sz="4000" dirty="0">
                <a:solidFill>
                  <a:srgbClr val="D97300"/>
                </a:solidFill>
                <a:latin typeface="Francois One"/>
                <a:sym typeface="Francois One"/>
              </a:rPr>
              <a:t>Recordatorio</a:t>
            </a:r>
            <a:endParaRPr lang="es" sz="4000" dirty="0">
              <a:solidFill>
                <a:srgbClr val="D97300"/>
              </a:solidFill>
              <a:latin typeface="Francois One"/>
              <a:sym typeface="Francois One"/>
            </a:endParaRPr>
          </a:p>
        </p:txBody>
      </p:sp>
      <p:sp>
        <p:nvSpPr>
          <p:cNvPr id="11" name="Shape 81">
            <a:extLst>
              <a:ext uri="{FF2B5EF4-FFF2-40B4-BE49-F238E27FC236}">
                <a16:creationId xmlns:a16="http://schemas.microsoft.com/office/drawing/2014/main" id="{D3E7B7D4-8223-4F4A-8C94-2A12D27DDCAA}"/>
              </a:ext>
            </a:extLst>
          </p:cNvPr>
          <p:cNvSpPr txBox="1"/>
          <p:nvPr/>
        </p:nvSpPr>
        <p:spPr>
          <a:xfrm>
            <a:off x="235568" y="787131"/>
            <a:ext cx="6953051" cy="2474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just"/>
            <a:r>
              <a:rPr lang="es-ES" sz="1800" dirty="0"/>
              <a:t>Conmemoración del 8 de marzo: Día Nacional e Internacional de las Mujeres. Este año las actividades conmemorativas serán durante la semana del 8 al 12 de marzo, son virtuales, de acceso público y están enfocadas a reflexionar sobre la autonomía económica de las mujeres.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Les recordamos también las transmisiones en vivo por medio del facebook institucional @inamu.costarica.</a:t>
            </a:r>
            <a:endParaRPr lang="es-CR" sz="1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E178F8-324B-4C0A-940D-51115A5AB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3500"/>
            <a:ext cx="7772400" cy="434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1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F9F05-271F-4F3C-B735-924D885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75" y="301025"/>
            <a:ext cx="6756077" cy="9199850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ES" sz="3200" dirty="0">
                <a:solidFill>
                  <a:srgbClr val="D97300"/>
                </a:solidFill>
                <a:latin typeface="Francois One"/>
              </a:rPr>
              <a:t>Contenidos</a:t>
            </a:r>
            <a:br>
              <a:rPr lang="es-ES" sz="3200" dirty="0">
                <a:solidFill>
                  <a:srgbClr val="D97300"/>
                </a:solidFill>
                <a:latin typeface="Francois One"/>
              </a:rPr>
            </a:br>
            <a:br>
              <a:rPr lang="es-ES" dirty="0">
                <a:solidFill>
                  <a:srgbClr val="D97300"/>
                </a:solidFill>
                <a:latin typeface="Francois One"/>
              </a:rPr>
            </a:br>
            <a:r>
              <a:rPr lang="es-ES" sz="2700" dirty="0"/>
              <a:t>Página 3</a:t>
            </a:r>
            <a:br>
              <a:rPr lang="es-ES" sz="2700" dirty="0"/>
            </a:br>
            <a:r>
              <a:rPr lang="es-ES" sz="2700" dirty="0">
                <a:solidFill>
                  <a:srgbClr val="D97300"/>
                </a:solidFill>
                <a:latin typeface="Francois One"/>
              </a:rPr>
              <a:t>Gira Regional</a:t>
            </a:r>
            <a:br>
              <a:rPr lang="es-ES" sz="2700" dirty="0">
                <a:solidFill>
                  <a:srgbClr val="D97300"/>
                </a:solidFill>
                <a:latin typeface="Francois One"/>
              </a:rPr>
            </a:br>
            <a:br>
              <a:rPr lang="es-ES" sz="2700" dirty="0">
                <a:solidFill>
                  <a:srgbClr val="D97300"/>
                </a:solidFill>
                <a:latin typeface="Francois One"/>
              </a:rPr>
            </a:br>
            <a:r>
              <a:rPr lang="es-ES" sz="2700" dirty="0"/>
              <a:t>Página 4</a:t>
            </a:r>
            <a:br>
              <a:rPr lang="es-ES" sz="2700" dirty="0"/>
            </a:br>
            <a:r>
              <a:rPr lang="es-ES" sz="2700" dirty="0">
                <a:solidFill>
                  <a:srgbClr val="D97300"/>
                </a:solidFill>
                <a:latin typeface="Francois One"/>
                <a:sym typeface="Francois One"/>
              </a:rPr>
              <a:t>Red Regional de Oficinas de la Mujer (OFIM) de la Región Chorotega</a:t>
            </a:r>
            <a:br>
              <a:rPr lang="es-MX" sz="2700" dirty="0">
                <a:solidFill>
                  <a:srgbClr val="D97300"/>
                </a:solidFill>
                <a:latin typeface="Francois One"/>
                <a:sym typeface="Francois One"/>
              </a:rPr>
            </a:br>
            <a:br>
              <a:rPr lang="es-ES" sz="2700" dirty="0">
                <a:solidFill>
                  <a:srgbClr val="D97300"/>
                </a:solidFill>
                <a:latin typeface="Francois One"/>
              </a:rPr>
            </a:br>
            <a:r>
              <a:rPr lang="es-ES" sz="2700" dirty="0"/>
              <a:t>Página 5-7</a:t>
            </a:r>
            <a:br>
              <a:rPr lang="es-ES" sz="2700" dirty="0"/>
            </a:br>
            <a:r>
              <a:rPr lang="es-ES" sz="2700" dirty="0">
                <a:solidFill>
                  <a:srgbClr val="D97300"/>
                </a:solidFill>
                <a:latin typeface="Francois One"/>
              </a:rPr>
              <a:t>Mitos vacuna COVID-19</a:t>
            </a:r>
            <a:br>
              <a:rPr lang="es-ES" sz="2700" dirty="0">
                <a:solidFill>
                  <a:srgbClr val="D97300"/>
                </a:solidFill>
                <a:latin typeface="Francois One"/>
              </a:rPr>
            </a:br>
            <a:br>
              <a:rPr lang="es-ES" sz="2700" dirty="0">
                <a:solidFill>
                  <a:srgbClr val="D97300"/>
                </a:solidFill>
                <a:latin typeface="Francois One"/>
              </a:rPr>
            </a:br>
            <a:r>
              <a:rPr lang="es-ES" sz="2700" dirty="0"/>
              <a:t>Página 8</a:t>
            </a:r>
            <a:br>
              <a:rPr lang="es-ES" sz="2700" dirty="0"/>
            </a:br>
            <a:r>
              <a:rPr lang="es-MX" sz="2700" dirty="0">
                <a:solidFill>
                  <a:srgbClr val="D97300"/>
                </a:solidFill>
                <a:latin typeface="Francois One"/>
              </a:rPr>
              <a:t>Asamblea ASOINAMU</a:t>
            </a:r>
            <a:br>
              <a:rPr lang="es-MX" sz="2700" dirty="0">
                <a:solidFill>
                  <a:srgbClr val="D97300"/>
                </a:solidFill>
                <a:latin typeface="Francois One"/>
              </a:rPr>
            </a:br>
            <a:br>
              <a:rPr lang="es-MX" sz="2700" dirty="0">
                <a:solidFill>
                  <a:srgbClr val="D97300"/>
                </a:solidFill>
                <a:latin typeface="Francois One"/>
              </a:rPr>
            </a:br>
            <a:r>
              <a:rPr lang="es-MX" sz="2700" dirty="0"/>
              <a:t>Página 9</a:t>
            </a:r>
            <a:br>
              <a:rPr lang="es-MX" sz="2700" dirty="0"/>
            </a:br>
            <a:r>
              <a:rPr lang="es-ES" sz="2700" dirty="0">
                <a:solidFill>
                  <a:srgbClr val="D97300"/>
                </a:solidFill>
                <a:latin typeface="Francois One"/>
              </a:rPr>
              <a:t>Conmemoración 8 de marzo</a:t>
            </a:r>
            <a:br>
              <a:rPr lang="es-ES" sz="2700" dirty="0"/>
            </a:br>
            <a:br>
              <a:rPr lang="es-ES" sz="2700" dirty="0"/>
            </a:br>
            <a:r>
              <a:rPr lang="es-MX" sz="2700" dirty="0"/>
              <a:t>Página 10</a:t>
            </a:r>
            <a:br>
              <a:rPr lang="es-MX" sz="2700" dirty="0"/>
            </a:br>
            <a:r>
              <a:rPr lang="es-ES" sz="2700" dirty="0">
                <a:solidFill>
                  <a:srgbClr val="D97300"/>
                </a:solidFill>
                <a:latin typeface="Francois One"/>
              </a:rPr>
              <a:t>Reto de Lectura</a:t>
            </a:r>
            <a:br>
              <a:rPr lang="es-MX" sz="2200" dirty="0">
                <a:solidFill>
                  <a:srgbClr val="D97300"/>
                </a:solidFill>
                <a:latin typeface="Francois One"/>
              </a:rPr>
            </a:br>
            <a:br>
              <a:rPr lang="es-MX" sz="2200" dirty="0">
                <a:solidFill>
                  <a:srgbClr val="D97300"/>
                </a:solidFill>
                <a:latin typeface="Francois One"/>
              </a:rPr>
            </a:br>
            <a:br>
              <a:rPr lang="es-MX" sz="2200" dirty="0">
                <a:solidFill>
                  <a:srgbClr val="D97300"/>
                </a:solidFill>
                <a:latin typeface="Francois One"/>
              </a:rPr>
            </a:br>
            <a:br>
              <a:rPr lang="es-ES" sz="2000" dirty="0">
                <a:solidFill>
                  <a:srgbClr val="D97300"/>
                </a:solidFill>
                <a:latin typeface="Francois One"/>
              </a:rPr>
            </a:br>
            <a:br>
              <a:rPr lang="es-ES" sz="2000" dirty="0">
                <a:solidFill>
                  <a:srgbClr val="D97300"/>
                </a:solidFill>
                <a:latin typeface="Francois One"/>
              </a:rPr>
            </a:br>
            <a:br>
              <a:rPr lang="es-ES" sz="1800" dirty="0"/>
            </a:br>
            <a:br>
              <a:rPr lang="es-ES" sz="2000" dirty="0">
                <a:solidFill>
                  <a:srgbClr val="D97300"/>
                </a:solidFill>
                <a:latin typeface="Francois One"/>
              </a:rPr>
            </a:br>
            <a:br>
              <a:rPr lang="es-ES" sz="2000" dirty="0"/>
            </a:br>
            <a:br>
              <a:rPr lang="es-CR" sz="2000" dirty="0">
                <a:solidFill>
                  <a:srgbClr val="D97300"/>
                </a:solidFill>
                <a:latin typeface="Francois One"/>
                <a:ea typeface="Francois One"/>
                <a:cs typeface="Francois One"/>
                <a:sym typeface="Francois One"/>
              </a:rPr>
            </a:br>
            <a:endParaRPr lang="es-ES" sz="2000" dirty="0"/>
          </a:p>
        </p:txBody>
      </p:sp>
      <p:sp>
        <p:nvSpPr>
          <p:cNvPr id="3" name="Shape 83">
            <a:extLst>
              <a:ext uri="{FF2B5EF4-FFF2-40B4-BE49-F238E27FC236}">
                <a16:creationId xmlns:a16="http://schemas.microsoft.com/office/drawing/2014/main" id="{80406AC8-B604-49D1-81EF-4C38539ABCE2}"/>
              </a:ext>
            </a:extLst>
          </p:cNvPr>
          <p:cNvSpPr txBox="1">
            <a:spLocks/>
          </p:cNvSpPr>
          <p:nvPr/>
        </p:nvSpPr>
        <p:spPr>
          <a:xfrm>
            <a:off x="5709425" y="9500875"/>
            <a:ext cx="1759500" cy="513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" dirty="0"/>
              <a:t>INAMU | 2</a:t>
            </a:r>
          </a:p>
        </p:txBody>
      </p:sp>
    </p:spTree>
    <p:extLst>
      <p:ext uri="{BB962C8B-B14F-4D97-AF65-F5344CB8AC3E}">
        <p14:creationId xmlns:p14="http://schemas.microsoft.com/office/powerpoint/2010/main" val="124214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B5AED-3F5C-4890-844F-7338C10C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79" y="352435"/>
            <a:ext cx="7113642" cy="1185025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D97300"/>
                </a:solidFill>
                <a:latin typeface="Francois One"/>
              </a:rPr>
              <a:t>Gira Regional</a:t>
            </a:r>
            <a:endParaRPr lang="es-CR" dirty="0">
              <a:solidFill>
                <a:srgbClr val="D97300"/>
              </a:solidFill>
              <a:latin typeface="Francois One"/>
            </a:endParaRPr>
          </a:p>
        </p:txBody>
      </p:sp>
      <p:sp>
        <p:nvSpPr>
          <p:cNvPr id="3" name="Shape 81">
            <a:extLst>
              <a:ext uri="{FF2B5EF4-FFF2-40B4-BE49-F238E27FC236}">
                <a16:creationId xmlns:a16="http://schemas.microsoft.com/office/drawing/2014/main" id="{75AF7D82-B48B-4FA1-B8EB-D21F70E5395B}"/>
              </a:ext>
            </a:extLst>
          </p:cNvPr>
          <p:cNvSpPr txBox="1"/>
          <p:nvPr/>
        </p:nvSpPr>
        <p:spPr>
          <a:xfrm>
            <a:off x="329379" y="1543750"/>
            <a:ext cx="6686539" cy="31934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just"/>
            <a:r>
              <a:rPr lang="es-ES" dirty="0"/>
              <a:t>La ministra de la Condición de la Mujer y Presidenta Ejecutiva del INAMU, Marcela Guerrero Campos, visitó cada una de las sedes regionales del INAMU (Río Claro, Puntarenas, Liberia, San Carlos y Limón). La jerarca agradeció el espíritu de servicio de cada una de las funcionarias y de los funcionarios regionales.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Los retos para avanzar en la igualdad y erradicar la violencia contra las mujeres, demandan fuertes alianzas institucionales, recursos y priorizar acciones. En estos temas será en los que se enfocará el trabajo con los equipos regionales.</a:t>
            </a:r>
          </a:p>
          <a:p>
            <a:pPr algn="just"/>
            <a:r>
              <a:rPr lang="es-ES" dirty="0"/>
              <a:t> </a:t>
            </a:r>
          </a:p>
          <a:p>
            <a:pPr algn="just"/>
            <a:r>
              <a:rPr lang="es-ES" dirty="0"/>
              <a:t>En la gira se aprovechó además para avanzar en la creación de un espacio, junto con la municipalidad de Pérez Zeledón, para realizar una alianza y apoyar proyectos de emprendedurismo para las mujeres de la zona.</a:t>
            </a:r>
          </a:p>
          <a:p>
            <a:endParaRPr lang="es-ES" dirty="0"/>
          </a:p>
        </p:txBody>
      </p:sp>
      <p:sp>
        <p:nvSpPr>
          <p:cNvPr id="8" name="Shape 83">
            <a:extLst>
              <a:ext uri="{FF2B5EF4-FFF2-40B4-BE49-F238E27FC236}">
                <a16:creationId xmlns:a16="http://schemas.microsoft.com/office/drawing/2014/main" id="{09653A35-ADD8-42E2-B056-518988DE8ED6}"/>
              </a:ext>
            </a:extLst>
          </p:cNvPr>
          <p:cNvSpPr txBox="1">
            <a:spLocks/>
          </p:cNvSpPr>
          <p:nvPr/>
        </p:nvSpPr>
        <p:spPr>
          <a:xfrm>
            <a:off x="5709425" y="9500875"/>
            <a:ext cx="1759500" cy="513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" dirty="0"/>
              <a:t>INAMU | 3</a:t>
            </a:r>
          </a:p>
        </p:txBody>
      </p:sp>
      <p:pic>
        <p:nvPicPr>
          <p:cNvPr id="6" name="Imagen 5" descr="Un grupo de personas caminando en la tierra&#10;&#10;Descripción generada automáticamente">
            <a:extLst>
              <a:ext uri="{FF2B5EF4-FFF2-40B4-BE49-F238E27FC236}">
                <a16:creationId xmlns:a16="http://schemas.microsoft.com/office/drawing/2014/main" id="{964775CE-7713-4E14-B648-393E03552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1" y="5016999"/>
            <a:ext cx="2446040" cy="1834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A4EBD67-D11C-41C6-AAE3-1B7964419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790" y="5016999"/>
            <a:ext cx="2446040" cy="1834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AB3273-3F86-4615-B3AA-F99F5F5A5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111" y="6973416"/>
            <a:ext cx="2446039" cy="1834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FFD43A0-A737-4632-B93B-C1582816C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2" y="6973416"/>
            <a:ext cx="2446039" cy="1834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13856EB-A75B-48BB-877D-C4BF769CB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790" y="6973416"/>
            <a:ext cx="2446039" cy="1834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421BD5A-F32B-40FC-9726-055676311D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1111" y="5014102"/>
            <a:ext cx="2446039" cy="1834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971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B5AED-3F5C-4890-844F-7338C10C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1" y="113261"/>
            <a:ext cx="7301237" cy="1185025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D97300"/>
                </a:solidFill>
                <a:latin typeface="Francois One"/>
              </a:rPr>
              <a:t>Red Regional de Oficinas de la Mujer (OFIM) de la Región Chorotega</a:t>
            </a:r>
            <a:endParaRPr lang="es-CR" dirty="0">
              <a:solidFill>
                <a:srgbClr val="D97300"/>
              </a:solidFill>
              <a:latin typeface="Francois One"/>
            </a:endParaRPr>
          </a:p>
        </p:txBody>
      </p:sp>
      <p:sp>
        <p:nvSpPr>
          <p:cNvPr id="3" name="Shape 81">
            <a:extLst>
              <a:ext uri="{FF2B5EF4-FFF2-40B4-BE49-F238E27FC236}">
                <a16:creationId xmlns:a16="http://schemas.microsoft.com/office/drawing/2014/main" id="{75AF7D82-B48B-4FA1-B8EB-D21F70E5395B}"/>
              </a:ext>
            </a:extLst>
          </p:cNvPr>
          <p:cNvSpPr txBox="1"/>
          <p:nvPr/>
        </p:nvSpPr>
        <p:spPr>
          <a:xfrm>
            <a:off x="141783" y="1327539"/>
            <a:ext cx="7488831" cy="28375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just"/>
            <a:r>
              <a:rPr lang="es-ES" sz="1600" dirty="0">
                <a:solidFill>
                  <a:schemeClr val="tx1"/>
                </a:solidFill>
              </a:rPr>
              <a:t>La Unidad Regional Chorotega realizó el pasado 03 de febrero, la primera reunión de la Red Regional de la Oficinas de la Mujer (OFIM), en el Cantón de La Cruz. </a:t>
            </a:r>
          </a:p>
          <a:p>
            <a:pPr algn="just"/>
            <a:endParaRPr lang="es-ES" sz="1600" dirty="0">
              <a:solidFill>
                <a:schemeClr val="tx1"/>
              </a:solidFill>
            </a:endParaRPr>
          </a:p>
          <a:p>
            <a:pPr algn="just"/>
            <a:r>
              <a:rPr lang="es-ES" sz="1600" dirty="0">
                <a:solidFill>
                  <a:schemeClr val="tx1"/>
                </a:solidFill>
              </a:rPr>
              <a:t>En esta actividad participaron 8 funcionarias de las municipalidades de La Cruz, Abangares, Santa Cruz, Hojancha, Nandayure, Nicoya, Carrillo y Cañas. </a:t>
            </a:r>
          </a:p>
          <a:p>
            <a:pPr algn="just"/>
            <a:endParaRPr lang="es-ES" sz="1600" dirty="0">
              <a:solidFill>
                <a:schemeClr val="tx1"/>
              </a:solidFill>
            </a:endParaRPr>
          </a:p>
          <a:p>
            <a:pPr algn="just"/>
            <a:r>
              <a:rPr lang="es-ES" sz="1600" dirty="0">
                <a:solidFill>
                  <a:schemeClr val="tx1"/>
                </a:solidFill>
              </a:rPr>
              <a:t>El encuentro dio como resultado la organización de acciones conjuntas para el avance de los derechos de las mujeres en la Región Chorotega en este año 2021.</a:t>
            </a:r>
          </a:p>
        </p:txBody>
      </p:sp>
      <p:sp>
        <p:nvSpPr>
          <p:cNvPr id="8" name="Shape 83">
            <a:extLst>
              <a:ext uri="{FF2B5EF4-FFF2-40B4-BE49-F238E27FC236}">
                <a16:creationId xmlns:a16="http://schemas.microsoft.com/office/drawing/2014/main" id="{09653A35-ADD8-42E2-B056-518988DE8ED6}"/>
              </a:ext>
            </a:extLst>
          </p:cNvPr>
          <p:cNvSpPr txBox="1">
            <a:spLocks/>
          </p:cNvSpPr>
          <p:nvPr/>
        </p:nvSpPr>
        <p:spPr>
          <a:xfrm>
            <a:off x="5709425" y="9500875"/>
            <a:ext cx="1759500" cy="513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" dirty="0"/>
              <a:t>INAMU | 4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B66485-65DE-422A-99C3-F45B4735D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92" y="4601158"/>
            <a:ext cx="2524492" cy="33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 descr="Un grupo de personas en medio de campo&#10;&#10;Descripción generada automáticamente">
            <a:extLst>
              <a:ext uri="{FF2B5EF4-FFF2-40B4-BE49-F238E27FC236}">
                <a16:creationId xmlns:a16="http://schemas.microsoft.com/office/drawing/2014/main" id="{C92BE075-9B16-4552-82D8-4FBFD880A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004" y="3895911"/>
            <a:ext cx="3022104" cy="2266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08D4120-E07D-452C-B0A1-329D7AD6A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390" y="6733476"/>
            <a:ext cx="3022103" cy="2266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52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155493" y="134268"/>
            <a:ext cx="7313432" cy="129453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/>
            <a:r>
              <a:rPr lang="es-ES" sz="3600" dirty="0">
                <a:solidFill>
                  <a:srgbClr val="D97300"/>
                </a:solidFill>
                <a:latin typeface="Francois One"/>
                <a:ea typeface="Francois One"/>
                <a:cs typeface="Francois One"/>
                <a:sym typeface="Francois One"/>
              </a:rPr>
              <a:t>Mitos vacuna COVID-19</a:t>
            </a:r>
            <a:endParaRPr lang="es" sz="4000" dirty="0">
              <a:solidFill>
                <a:srgbClr val="D973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92408" y="996752"/>
            <a:ext cx="7439601" cy="19060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just" fontAlgn="base"/>
            <a:r>
              <a:rPr lang="es-ES" sz="1600" dirty="0"/>
              <a:t>La doctora Vera Solano compartió información acerca de la vacunación contra la enfermedad COVID-19, así como los mitos o principales dudas que existen acerca de esta vacuna y sus realidades.</a:t>
            </a:r>
          </a:p>
          <a:p>
            <a:pPr algn="just" fontAlgn="base"/>
            <a:endParaRPr lang="es-ES" sz="1600" dirty="0"/>
          </a:p>
          <a:p>
            <a:pPr algn="just" fontAlgn="base"/>
            <a:r>
              <a:rPr lang="es-ES" sz="1600" dirty="0"/>
              <a:t>Además, recordó la importancia de cumplir con los protocolos sanitarios básicos para prevenir el contagio y nuevos brotes de la enfermedad.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5709425" y="9500875"/>
            <a:ext cx="1759500" cy="513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" sz="1400" dirty="0"/>
              <a:t>INAMU | 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718F47-BE21-44D5-B579-FD5A91FD4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6580"/>
            <a:ext cx="7767969" cy="60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155493" y="452531"/>
            <a:ext cx="7313432" cy="129453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/>
            <a:r>
              <a:rPr lang="es-ES" sz="3600" dirty="0">
                <a:solidFill>
                  <a:srgbClr val="D97300"/>
                </a:solidFill>
                <a:latin typeface="Francois One"/>
                <a:ea typeface="Francois One"/>
                <a:cs typeface="Francois One"/>
                <a:sym typeface="Francois One"/>
              </a:rPr>
              <a:t>Mitos vacuna COVID-19</a:t>
            </a:r>
            <a:endParaRPr lang="es" sz="4000" dirty="0">
              <a:solidFill>
                <a:srgbClr val="D973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5709425" y="9500875"/>
            <a:ext cx="1759500" cy="513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" sz="1400" dirty="0"/>
              <a:t>INAMU | 6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F84795-B79B-41D8-91A9-D8FB7A6E2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6872"/>
            <a:ext cx="7772400" cy="64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77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155493" y="557525"/>
            <a:ext cx="7313432" cy="129453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/>
            <a:r>
              <a:rPr lang="es-ES" sz="3600" dirty="0">
                <a:solidFill>
                  <a:srgbClr val="D97300"/>
                </a:solidFill>
                <a:latin typeface="Francois One"/>
                <a:ea typeface="Francois One"/>
                <a:cs typeface="Francois One"/>
                <a:sym typeface="Francois One"/>
              </a:rPr>
              <a:t>Mitos vacuna COVID-19</a:t>
            </a:r>
            <a:endParaRPr lang="es" sz="4000" dirty="0">
              <a:solidFill>
                <a:srgbClr val="D973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5709425" y="9500875"/>
            <a:ext cx="1759500" cy="513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" sz="1400" dirty="0"/>
              <a:t>INAMU | 7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74714C7-5359-45E2-B423-D0E7FF4DE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194"/>
            <a:ext cx="7772400" cy="53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5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155493" y="134268"/>
            <a:ext cx="7313432" cy="79047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/>
            <a:r>
              <a:rPr lang="es-MX" sz="3600" dirty="0">
                <a:solidFill>
                  <a:srgbClr val="D97300"/>
                </a:solidFill>
                <a:latin typeface="Francois One"/>
                <a:ea typeface="Francois One"/>
                <a:cs typeface="Francois One"/>
                <a:sym typeface="Francois One"/>
              </a:rPr>
              <a:t>ASAMBLEA ASOINAMU</a:t>
            </a:r>
            <a:endParaRPr lang="es" sz="4000" dirty="0">
              <a:solidFill>
                <a:srgbClr val="D973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141784" y="924744"/>
            <a:ext cx="7439601" cy="36724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s-ES" dirty="0"/>
              <a:t>L</a:t>
            </a:r>
            <a:r>
              <a:rPr lang="es-CR" dirty="0"/>
              <a:t>a Asociación Solidarista del INAMU (ASOINAMU), realizó la asamblea ordinaria 2020 en la cual se dieron a conocer los informes de la presidencia, tesorería y fiscalía. Adicionalmente, se realizaron votaciones para la nueva junta directiva y se tomó la decisión de repartir el 100% de los excedentes.</a:t>
            </a:r>
          </a:p>
          <a:p>
            <a:endParaRPr lang="es-CR" dirty="0"/>
          </a:p>
          <a:p>
            <a:r>
              <a:rPr lang="es-CR" dirty="0"/>
              <a:t>La nueva Junta Directiva quedó conformada de la siguiente manera:</a:t>
            </a:r>
          </a:p>
          <a:p>
            <a:endParaRPr lang="es-C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Giselle Chaves Barboza: Presidenta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Shirley Gayle Monge: Vicepresidenta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Isabel Cascante Gómez: Secretaria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Allan Ramos Bolaños: Tesorero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Marisela Chaves Vindas: Vocal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Rosaura Bonilla Lara: Vocal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Sadan Solano Picado: Vocal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Georgina García Barquero: Fiscal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Shirley Loaciga Ramírez: Fiscal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5709425" y="9500875"/>
            <a:ext cx="1759500" cy="513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" sz="1400" dirty="0"/>
              <a:t>INAMU | 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CD4EFE-A13F-45FB-A9B1-3DB979B09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84" y="5110152"/>
            <a:ext cx="7315200" cy="427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9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155493" y="134268"/>
            <a:ext cx="7313432" cy="79047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/>
            <a:r>
              <a:rPr lang="es-MX" sz="3600" dirty="0">
                <a:solidFill>
                  <a:srgbClr val="D97300"/>
                </a:solidFill>
                <a:latin typeface="Francois One"/>
                <a:ea typeface="Francois One"/>
                <a:cs typeface="Francois One"/>
                <a:sym typeface="Francois One"/>
              </a:rPr>
              <a:t>Conmemoración 8 de marzo</a:t>
            </a:r>
            <a:endParaRPr lang="es" sz="4000" dirty="0">
              <a:solidFill>
                <a:srgbClr val="D973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5979375" y="9664773"/>
            <a:ext cx="1759500" cy="513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" sz="1400" dirty="0"/>
              <a:t>INAMU | 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755926-2CD1-4732-87ED-D1637F229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65" y="822233"/>
            <a:ext cx="7313432" cy="89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1275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C46E553AA02448B2316167411CA9C2" ma:contentTypeVersion="13" ma:contentTypeDescription="Crear nuevo documento." ma:contentTypeScope="" ma:versionID="ae6c0c95e6f74aa25ad43d6e82a65c28">
  <xsd:schema xmlns:xsd="http://www.w3.org/2001/XMLSchema" xmlns:xs="http://www.w3.org/2001/XMLSchema" xmlns:p="http://schemas.microsoft.com/office/2006/metadata/properties" xmlns:ns3="3a79c0e0-153e-4f90-a073-bff8dd305891" xmlns:ns4="11e6139d-9f2a-4f63-83c1-8eb19927eb2e" targetNamespace="http://schemas.microsoft.com/office/2006/metadata/properties" ma:root="true" ma:fieldsID="098d333becf9b3b3c768c8ef8861271d" ns3:_="" ns4:_="">
    <xsd:import namespace="3a79c0e0-153e-4f90-a073-bff8dd305891"/>
    <xsd:import namespace="11e6139d-9f2a-4f63-83c1-8eb19927eb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9c0e0-153e-4f90-a073-bff8dd30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6139d-9f2a-4f63-83c1-8eb19927e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FAD8B8-D8B4-4338-AAE3-57228887BF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79c0e0-153e-4f90-a073-bff8dd305891"/>
    <ds:schemaRef ds:uri="11e6139d-9f2a-4f63-83c1-8eb19927eb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1FB7F2-1F44-4BEE-9ECD-FA56CAA52B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57DDA7-5E32-4426-BCB8-0A10A6083EDB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1e6139d-9f2a-4f63-83c1-8eb19927eb2e"/>
    <ds:schemaRef ds:uri="3a79c0e0-153e-4f90-a073-bff8dd30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12461</TotalTime>
  <Words>622</Words>
  <Application>Microsoft Office PowerPoint</Application>
  <PresentationFormat>Personalizado</PresentationFormat>
  <Paragraphs>54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Francois One</vt:lpstr>
      <vt:lpstr>Simple Light</vt:lpstr>
      <vt:lpstr>Presentación de PowerPoint</vt:lpstr>
      <vt:lpstr>Contenidos  Página 3 Gira Regional  Página 4 Red Regional de Oficinas de la Mujer (OFIM) de la Región Chorotega  Página 5-7 Mitos vacuna COVID-19  Página 8 Asamblea ASOINAMU  Página 9 Conmemoración 8 de marzo  Página 10 Reto de Lectura         </vt:lpstr>
      <vt:lpstr>Gira Regional</vt:lpstr>
      <vt:lpstr>Red Regional de Oficinas de la Mujer (OFIM) de la Región Chorotega</vt:lpstr>
      <vt:lpstr>Mitos vacuna COVID-19</vt:lpstr>
      <vt:lpstr>Mitos vacuna COVID-19</vt:lpstr>
      <vt:lpstr>Mitos vacuna COVID-19</vt:lpstr>
      <vt:lpstr>ASAMBLEA ASOINAMU</vt:lpstr>
      <vt:lpstr>Conmemoración 8 de marzo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</dc:title>
  <dc:creator>CAMIC</dc:creator>
  <cp:lastModifiedBy>Ivannia Jawnyj Vargas</cp:lastModifiedBy>
  <cp:revision>426</cp:revision>
  <dcterms:modified xsi:type="dcterms:W3CDTF">2021-02-26T18:58:07Z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0x0101003DC46E553AA02448B2316167411CA9C2</vt:lpwstr>
  </property>
</Properties>
</file>